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6"/>
  </p:notesMasterIdLst>
  <p:handoutMasterIdLst>
    <p:handoutMasterId r:id="rId57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333" r:id="rId15"/>
    <p:sldId id="266" r:id="rId16"/>
    <p:sldId id="265" r:id="rId17"/>
    <p:sldId id="334" r:id="rId18"/>
    <p:sldId id="276" r:id="rId19"/>
    <p:sldId id="335" r:id="rId20"/>
    <p:sldId id="336" r:id="rId21"/>
    <p:sldId id="303" r:id="rId22"/>
    <p:sldId id="293" r:id="rId23"/>
    <p:sldId id="277" r:id="rId24"/>
    <p:sldId id="284" r:id="rId25"/>
    <p:sldId id="269" r:id="rId26"/>
    <p:sldId id="304" r:id="rId27"/>
    <p:sldId id="305" r:id="rId28"/>
    <p:sldId id="307" r:id="rId29"/>
    <p:sldId id="306" r:id="rId30"/>
    <p:sldId id="308" r:id="rId31"/>
    <p:sldId id="270" r:id="rId32"/>
    <p:sldId id="309" r:id="rId33"/>
    <p:sldId id="310" r:id="rId34"/>
    <p:sldId id="311" r:id="rId35"/>
    <p:sldId id="312" r:id="rId36"/>
    <p:sldId id="314" r:id="rId37"/>
    <p:sldId id="313" r:id="rId38"/>
    <p:sldId id="315" r:id="rId39"/>
    <p:sldId id="316" r:id="rId40"/>
    <p:sldId id="317" r:id="rId41"/>
    <p:sldId id="294" r:id="rId42"/>
    <p:sldId id="296" r:id="rId43"/>
    <p:sldId id="318" r:id="rId44"/>
    <p:sldId id="319" r:id="rId45"/>
    <p:sldId id="321" r:id="rId46"/>
    <p:sldId id="322" r:id="rId47"/>
    <p:sldId id="323" r:id="rId48"/>
    <p:sldId id="324" r:id="rId49"/>
    <p:sldId id="288" r:id="rId50"/>
    <p:sldId id="289" r:id="rId51"/>
    <p:sldId id="320" r:id="rId52"/>
    <p:sldId id="274" r:id="rId53"/>
    <p:sldId id="275" r:id="rId54"/>
    <p:sldId id="329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F2FB"/>
    <a:srgbClr val="0948CB"/>
    <a:srgbClr val="0B49CB"/>
    <a:srgbClr val="F2F4F8"/>
    <a:srgbClr val="1C7DDB"/>
    <a:srgbClr val="121619"/>
    <a:srgbClr val="F2F2F2"/>
    <a:srgbClr val="145579"/>
    <a:srgbClr val="3A6483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174"/>
  </p:normalViewPr>
  <p:slideViewPr>
    <p:cSldViewPr snapToGrid="0" snapToObjects="1">
      <p:cViewPr varScale="1">
        <p:scale>
          <a:sx n="96" d="100"/>
          <a:sy n="96" d="100"/>
        </p:scale>
        <p:origin x="109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ickstreamConsultingInc/Data-Sci-Capstone-SpaceX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ickstreamConsultingInc/Data-Sci-Capstone-SpaceX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ickstreamConsultingInc/Data-Sci-Capstone-SpaceX/blob/main/jupyter-labs-eda-sql-coursera_sqllite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ydosanjh-8050.theianext-0-labs-prod-misc-tools-us-east-0.proxy.cognitiveclass.ai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ickstreamConsultingInc/Data-Sci-Capstone-SpaceX/blob/main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st_of_Falcon_9_and_Falcon_Heavy_launche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ClickstreamConsultingInc/Data-Sci-Capstone-SpaceX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ickstreamConsultingInc/Data-Sci-Capstone-SpaceX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321631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&lt;Randeep S Dosanjh (Randy)&gt;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&lt;2014-08-18&gt;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22948"/>
            <a:ext cx="4090224" cy="4932984"/>
          </a:xfrm>
          <a:prstGeom prst="rect">
            <a:avLst/>
          </a:prstGeom>
        </p:spPr>
        <p:txBody>
          <a:bodyPr/>
          <a:lstStyle/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we took a CSV using Panda then, we </a:t>
            </a: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and calculate the percentage of the missing values in each attribute.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number of launches on each site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my completed data wrangling related notebooks, as an external reference and peer-review purpose is: </a:t>
            </a:r>
            <a:r>
              <a:rPr lang="en-CA" sz="2000" dirty="0">
                <a:hlinkClick r:id="rId3"/>
              </a:rPr>
              <a:t>Data-Sci-Capstone-SpaceX/labs-</a:t>
            </a:r>
            <a:r>
              <a:rPr lang="en-CA" sz="2000" dirty="0" err="1">
                <a:hlinkClick r:id="rId3"/>
              </a:rPr>
              <a:t>jupyter</a:t>
            </a:r>
            <a:r>
              <a:rPr lang="en-CA" sz="2000" dirty="0">
                <a:hlinkClick r:id="rId3"/>
              </a:rPr>
              <a:t>-</a:t>
            </a:r>
            <a:r>
              <a:rPr lang="en-CA" sz="2000" dirty="0" err="1">
                <a:hlinkClick r:id="rId3"/>
              </a:rPr>
              <a:t>spacex</a:t>
            </a:r>
            <a:r>
              <a:rPr lang="en-CA" sz="2000" dirty="0">
                <a:hlinkClick r:id="rId3"/>
              </a:rPr>
              <a:t>-Data </a:t>
            </a:r>
            <a:r>
              <a:rPr lang="en-CA" sz="2000" dirty="0" err="1">
                <a:hlinkClick r:id="rId3"/>
              </a:rPr>
              <a:t>wrangling.ipynb</a:t>
            </a:r>
            <a:r>
              <a:rPr lang="en-CA" sz="2000" dirty="0">
                <a:hlinkClick r:id="rId3"/>
              </a:rPr>
              <a:t> at main · </a:t>
            </a:r>
            <a:r>
              <a:rPr lang="en-CA" sz="2000" dirty="0" err="1">
                <a:hlinkClick r:id="rId3"/>
              </a:rPr>
              <a:t>ClickstreamConsultingInc</a:t>
            </a:r>
            <a:r>
              <a:rPr lang="en-CA" sz="2000" dirty="0">
                <a:hlinkClick r:id="rId3"/>
              </a:rPr>
              <a:t>/Data-Sci-Capstone-SpaceX (github.com)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D90446-461B-AA3B-DD5D-212594EB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524" y="1540454"/>
            <a:ext cx="5910381" cy="3329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9DD2B-48A4-8792-B376-DC4B31003649}"/>
              </a:ext>
            </a:extLst>
          </p:cNvPr>
          <p:cNvSpPr txBox="1"/>
          <p:nvPr/>
        </p:nvSpPr>
        <p:spPr>
          <a:xfrm>
            <a:off x="5289170" y="4948214"/>
            <a:ext cx="161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Screenshot 3.0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142EF5-C80E-D12E-A4E3-EBA6F17E8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718" y="1388304"/>
            <a:ext cx="7735712" cy="435133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3CE77DC-7931-303B-B5E1-EDF2F06824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Wrangling: Table 1.0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F20DF-A028-ACB7-D901-E098595D681D}"/>
              </a:ext>
            </a:extLst>
          </p:cNvPr>
          <p:cNvSpPr txBox="1"/>
          <p:nvPr/>
        </p:nvSpPr>
        <p:spPr>
          <a:xfrm>
            <a:off x="2297718" y="5857060"/>
            <a:ext cx="161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Screenshot 3.1</a:t>
            </a:r>
          </a:p>
        </p:txBody>
      </p:sp>
    </p:spTree>
    <p:extLst>
      <p:ext uri="{BB962C8B-B14F-4D97-AF65-F5344CB8AC3E}">
        <p14:creationId xmlns:p14="http://schemas.microsoft.com/office/powerpoint/2010/main" val="3766403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78364"/>
            <a:ext cx="9745589" cy="16033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4D5AC-D2EA-E464-33BA-1841DD764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91" y="2695900"/>
            <a:ext cx="6070262" cy="3414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4965F1-1231-53E3-DE0D-8BC8A6055709}"/>
              </a:ext>
            </a:extLst>
          </p:cNvPr>
          <p:cNvSpPr txBox="1"/>
          <p:nvPr/>
        </p:nvSpPr>
        <p:spPr>
          <a:xfrm>
            <a:off x="7232166" y="5719946"/>
            <a:ext cx="161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Screenshot 4.0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09732"/>
            <a:ext cx="9745589" cy="500961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00050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Task-0</a:t>
            </a: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#DROP THE TABLE IF EXISTS</a:t>
            </a: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DROP TABLE IF EXISTS SPACEXTABLE;</a:t>
            </a: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create table SPACEXTABLE as select * from SPACEXTBL where Date is not null</a:t>
            </a:r>
          </a:p>
          <a:p>
            <a:pPr marL="400050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Task-1</a:t>
            </a: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DISTINCT(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FROM SPACEXTABLE </a:t>
            </a:r>
          </a:p>
          <a:p>
            <a:pPr marL="400050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Task-2</a:t>
            </a: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* FROM SPACEXTABLE WHERE 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'CCA%' LIMIT 15</a:t>
            </a:r>
          </a:p>
          <a:p>
            <a:pPr marL="4000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Task-3</a:t>
            </a: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CREATE TABLE T2 AS SELECT SUM(PAYLOAD_MASS__KG_),Customer FROM SPACEXTABLE GROUP BY Customer </a:t>
            </a: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* FROM T1 WHERE Customer = 'NASA (CRS)’</a:t>
            </a: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endParaRPr lang="en-CA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000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Task-4</a:t>
            </a: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endParaRPr lang="en-CA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#%sql CREATE TABLE T4 AS SELECT SUM(PAYLOAD_MASS__KG_),COUNT(*),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 GROUP BY 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endParaRPr lang="en-CA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#%sql SELECT * FROM T4</a:t>
            </a: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* FROM T4 WHERE 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'F9 v1.1’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000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Task-4</a:t>
            </a: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#%sql CREATE TABLE T4 AS SELECT SUM(PAYLOAD_MASS__KG_),COUNT(*),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 GROUP BY 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endParaRPr lang="en-CA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#%sql SELECT * FROM T4</a:t>
            </a: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* FROM T4 WHERE 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'F9 v1.1'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CA" sz="800" b="0" i="1" dirty="0">
              <a:effectLst/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your completed EDA with SQL notebook, as an external reference and peer-review purpose:</a:t>
            </a:r>
          </a:p>
          <a:p>
            <a:pPr lvl="1"/>
            <a:r>
              <a:rPr lang="en-CA" sz="800" dirty="0">
                <a:hlinkClick r:id="rId3"/>
              </a:rPr>
              <a:t>Data-Sci-Capstone-SpaceX/</a:t>
            </a:r>
            <a:r>
              <a:rPr lang="en-CA" sz="800" dirty="0" err="1">
                <a:hlinkClick r:id="rId3"/>
              </a:rPr>
              <a:t>jupyter</a:t>
            </a:r>
            <a:r>
              <a:rPr lang="en-CA" sz="800" dirty="0">
                <a:hlinkClick r:id="rId3"/>
              </a:rPr>
              <a:t>-labs-</a:t>
            </a:r>
            <a:r>
              <a:rPr lang="en-CA" sz="800" dirty="0" err="1">
                <a:hlinkClick r:id="rId3"/>
              </a:rPr>
              <a:t>eda</a:t>
            </a:r>
            <a:r>
              <a:rPr lang="en-CA" sz="800" dirty="0">
                <a:hlinkClick r:id="rId3"/>
              </a:rPr>
              <a:t>-</a:t>
            </a:r>
            <a:r>
              <a:rPr lang="en-CA" sz="800" dirty="0" err="1">
                <a:hlinkClick r:id="rId3"/>
              </a:rPr>
              <a:t>sql-coursera_sqllite.ipynb</a:t>
            </a:r>
            <a:r>
              <a:rPr lang="en-CA" sz="800" dirty="0">
                <a:hlinkClick r:id="rId3"/>
              </a:rPr>
              <a:t> at main · </a:t>
            </a:r>
            <a:r>
              <a:rPr lang="en-CA" sz="800" dirty="0" err="1">
                <a:hlinkClick r:id="rId3"/>
              </a:rPr>
              <a:t>ClickstreamConsultingInc</a:t>
            </a:r>
            <a:r>
              <a:rPr lang="en-CA" sz="800" dirty="0">
                <a:hlinkClick r:id="rId3"/>
              </a:rPr>
              <a:t>/Data-Sci-Capstone-SpaceX (github.com)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SQL: SQL used &amp; at which Task No.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F2D91-C43E-4D17-B692-71EE0928D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011" y="1087698"/>
            <a:ext cx="10515600" cy="5231651"/>
          </a:xfrm>
        </p:spPr>
        <p:txBody>
          <a:bodyPr/>
          <a:lstStyle/>
          <a:p>
            <a:pPr marL="4000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Task-5</a:t>
            </a: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#%sql CREATE TABLE SUCCES AS SELECT * FROM SPACEXTABLE WHERE 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'Controlled%'</a:t>
            </a: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MIN(DATE) FROM SUCCES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000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Task-6</a:t>
            </a: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endParaRPr lang="en-CA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#%sql CREATE TABLE S AS SELECT * FROM SPACEXTABLE WHERE MISSION_OUTCOME = 'Success'</a:t>
            </a: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 WHERE PAYLOAD_MASS__KG_ &gt;4000 AND PAYLOAD_MASS__KG_ &lt;6000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000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Task-7</a:t>
            </a: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COUNT(*),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 GROUP BY 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000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Task-8</a:t>
            </a: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endParaRPr lang="en-CA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 WHERE PAYLOAD_MASS__KG_ IN (SELECT MAX(PAYLOAD_MASS__KG_ ) FROM SPACEXTABLE)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000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Task-9</a:t>
            </a: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endParaRPr lang="en-CA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substr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(Date, 4, 2) AS Month, 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SPACEXTBL</a:t>
            </a: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'Failure (drone ship)'</a:t>
            </a: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substr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(Date, 7, 4) = '2015';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000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Task-10</a:t>
            </a: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endParaRPr lang="en-CA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COUNT(*) AS 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Total_Outcomes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SPACEXTBL</a:t>
            </a: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substr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(Date,7,4) BETWEEN '2010-06-04' AND '2017-03-20'</a:t>
            </a: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 BY 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endParaRPr lang="en-CA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57250" lvl="1" indent="-171450">
              <a:lnSpc>
                <a:spcPct val="100000"/>
              </a:lnSpc>
              <a:spcBef>
                <a:spcPts val="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ORDER BY </a:t>
            </a:r>
            <a:r>
              <a:rPr lang="en-CA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Total_Outcomes</a:t>
            </a: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DESC;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your completed EDA with SQL notebook, as an external reference and peer-review purpose:</a:t>
            </a:r>
          </a:p>
          <a:p>
            <a:pPr lvl="1"/>
            <a:r>
              <a:rPr lang="en-CA" sz="800" dirty="0">
                <a:hlinkClick r:id="rId2"/>
              </a:rPr>
              <a:t>Data-Sci-Capstone-SpaceX/</a:t>
            </a:r>
            <a:r>
              <a:rPr lang="en-CA" sz="800" dirty="0" err="1">
                <a:hlinkClick r:id="rId2"/>
              </a:rPr>
              <a:t>jupyter</a:t>
            </a:r>
            <a:r>
              <a:rPr lang="en-CA" sz="800" dirty="0">
                <a:hlinkClick r:id="rId2"/>
              </a:rPr>
              <a:t>-labs-</a:t>
            </a:r>
            <a:r>
              <a:rPr lang="en-CA" sz="800" dirty="0" err="1">
                <a:hlinkClick r:id="rId2"/>
              </a:rPr>
              <a:t>eda</a:t>
            </a:r>
            <a:r>
              <a:rPr lang="en-CA" sz="800" dirty="0">
                <a:hlinkClick r:id="rId2"/>
              </a:rPr>
              <a:t>-</a:t>
            </a:r>
            <a:r>
              <a:rPr lang="en-CA" sz="800" dirty="0" err="1">
                <a:hlinkClick r:id="rId2"/>
              </a:rPr>
              <a:t>sql-coursera_sqllite.ipynb</a:t>
            </a:r>
            <a:r>
              <a:rPr lang="en-CA" sz="800" dirty="0">
                <a:hlinkClick r:id="rId2"/>
              </a:rPr>
              <a:t> at main · </a:t>
            </a:r>
            <a:r>
              <a:rPr lang="en-CA" sz="800" dirty="0" err="1">
                <a:hlinkClick r:id="rId2"/>
              </a:rPr>
              <a:t>ClickstreamConsultingInc</a:t>
            </a:r>
            <a:r>
              <a:rPr lang="en-CA" sz="800" dirty="0">
                <a:hlinkClick r:id="rId2"/>
              </a:rPr>
              <a:t>/Data-Sci-Capstone-SpaceX (github.com)</a:t>
            </a:r>
            <a:endParaRPr lang="en-US" sz="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A14A1B8-495E-F250-6875-A4658D4E2136}"/>
              </a:ext>
            </a:extLst>
          </p:cNvPr>
          <p:cNvSpPr txBox="1">
            <a:spLocks/>
          </p:cNvSpPr>
          <p:nvPr/>
        </p:nvSpPr>
        <p:spPr>
          <a:xfrm>
            <a:off x="906389" y="538651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SQL: SQL used &amp; at which Task No.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537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07305"/>
            <a:ext cx="10515600" cy="469471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0EF61-B936-F410-6A4C-4FE934016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48" y="2438393"/>
            <a:ext cx="5903864" cy="3503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AB86ED-6919-84BE-EDDE-9F31FE8522D1}"/>
              </a:ext>
            </a:extLst>
          </p:cNvPr>
          <p:cNvSpPr txBox="1"/>
          <p:nvPr/>
        </p:nvSpPr>
        <p:spPr>
          <a:xfrm>
            <a:off x="6867960" y="5572776"/>
            <a:ext cx="188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Screenshot 5.0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07305"/>
            <a:ext cx="10515600" cy="467483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B137B2-107A-A15A-4634-BACF962C2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511"/>
            <a:ext cx="6725630" cy="39306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704879-D3DA-150E-9B70-195FCD20DF19}"/>
              </a:ext>
            </a:extLst>
          </p:cNvPr>
          <p:cNvSpPr txBox="1"/>
          <p:nvPr/>
        </p:nvSpPr>
        <p:spPr>
          <a:xfrm>
            <a:off x="7671304" y="5812806"/>
            <a:ext cx="188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Screenshot 5.1</a:t>
            </a:r>
          </a:p>
        </p:txBody>
      </p:sp>
    </p:spTree>
    <p:extLst>
      <p:ext uri="{BB962C8B-B14F-4D97-AF65-F5344CB8AC3E}">
        <p14:creationId xmlns:p14="http://schemas.microsoft.com/office/powerpoint/2010/main" val="2849266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07305"/>
            <a:ext cx="10447411" cy="469471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40C26-B988-8BF5-2128-B17E38063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6243"/>
            <a:ext cx="6554693" cy="3860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E13537-2DEA-D905-1548-EC6A9FA59E98}"/>
              </a:ext>
            </a:extLst>
          </p:cNvPr>
          <p:cNvSpPr txBox="1"/>
          <p:nvPr/>
        </p:nvSpPr>
        <p:spPr>
          <a:xfrm>
            <a:off x="7484911" y="5737109"/>
            <a:ext cx="188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Screenshot 5.2</a:t>
            </a:r>
          </a:p>
        </p:txBody>
      </p:sp>
    </p:spTree>
    <p:extLst>
      <p:ext uri="{BB962C8B-B14F-4D97-AF65-F5344CB8AC3E}">
        <p14:creationId xmlns:p14="http://schemas.microsoft.com/office/powerpoint/2010/main" val="525445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general idea of this callback function is to get the selected launch site from site-dropdown and render a pie chart visualizing launch success counts.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 callback function is a type of Python function which will be automatically called by Dash whenever receiving an input component updates, such as a click or dropdown selecting event.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my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purpose: </a:t>
            </a:r>
            <a:r>
              <a:rPr lang="en-CA" sz="1600" dirty="0">
                <a:hlinkClick r:id="rId3"/>
              </a:rPr>
              <a:t>https://randydosanjh-8050.theianext-0-labs-prod-misc-tools-us-east-0.proxy.cognitiveclass.ai/</a:t>
            </a:r>
            <a:r>
              <a:rPr lang="en-CA" sz="1600" dirty="0"/>
              <a:t>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both Training and Testing: loaded the data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pandas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different machine learning models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Improved the model using feature engineering and algorithm tuning.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predictive analysis lab, as an external reference and peer-review purpose: </a:t>
            </a:r>
            <a:r>
              <a:rPr lang="en-CA" sz="1600" dirty="0">
                <a:hlinkClick r:id="rId3"/>
              </a:rPr>
              <a:t>https://github.com/ClickstreamConsultingInc/Data-Sci-Capstone-SpaceX/blob/main/SpaceX_Machine%20Learning%20Prediction_Part_5.ipynb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Summary of Completed 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4" y="1510748"/>
            <a:ext cx="3100740" cy="43582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1FE511-27CC-A119-A1AC-931CF108A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502" y="1491566"/>
            <a:ext cx="7342470" cy="413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72192"/>
            <a:ext cx="370259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BD12D-0B73-2877-7AC3-8B00A755B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49" y="1659835"/>
            <a:ext cx="6719740" cy="397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0802" y="147556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D9F8C-A8B4-9492-A90A-E4EFEC0B2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06" y="1399638"/>
            <a:ext cx="6704683" cy="396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91106" y="152320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ECF9EA-0369-0E7D-3BCB-D9D3F2BFB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49" y="1451612"/>
            <a:ext cx="6776157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59463" y="1413626"/>
            <a:ext cx="3305032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F24F77-DCAF-DCDB-3A39-729508288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199" y="1413626"/>
            <a:ext cx="7165773" cy="403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9402" y="1381540"/>
            <a:ext cx="279813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2674A2-E43F-6DEE-CDCC-B6BB236AE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253" y="1352216"/>
            <a:ext cx="6974727" cy="501890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9679" y="5985429"/>
            <a:ext cx="1304984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27432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F0F296-0264-2E37-EB0A-8C58B0225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240" y="1654099"/>
            <a:ext cx="7782724" cy="354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44826" y="1381539"/>
            <a:ext cx="10613146" cy="41545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2200" dirty="0">
                <a:solidFill>
                  <a:schemeClr val="tx1"/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1800" dirty="0">
                <a:solidFill>
                  <a:schemeClr val="tx1"/>
                </a:solidFill>
                <a:latin typeface="Abadi" panose="020B0604020104020204" pitchFamily="34" charset="0"/>
              </a:rPr>
              <a:t>Data Collection through API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1800" dirty="0">
                <a:solidFill>
                  <a:schemeClr val="tx1"/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1800" dirty="0">
                <a:solidFill>
                  <a:schemeClr val="tx1"/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1800" dirty="0">
                <a:solidFill>
                  <a:schemeClr val="tx1"/>
                </a:solidFill>
                <a:latin typeface="Abadi" panose="020B0604020104020204" pitchFamily="34" charset="0"/>
              </a:rPr>
              <a:t>Exploratory data analysis using SQL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1800" dirty="0">
                <a:solidFill>
                  <a:schemeClr val="tx1"/>
                </a:solidFill>
                <a:latin typeface="Abadi" panose="020B0604020104020204" pitchFamily="34" charset="0"/>
              </a:rPr>
              <a:t>Exploratory data analysis understanding Data Visualization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1800" dirty="0">
                <a:solidFill>
                  <a:schemeClr val="tx1"/>
                </a:solidFill>
                <a:latin typeface="Abadi" panose="020B0604020104020204" pitchFamily="34" charset="0"/>
              </a:rPr>
              <a:t>Interactive visual analytics using Folium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1800" dirty="0">
                <a:solidFill>
                  <a:schemeClr val="tx1"/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CA" sz="18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2200" dirty="0">
                <a:solidFill>
                  <a:schemeClr val="tx1"/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1800" dirty="0">
                <a:solidFill>
                  <a:schemeClr val="tx1"/>
                </a:solidFill>
                <a:latin typeface="Abadi" panose="020B0604020104020204" pitchFamily="34" charset="0"/>
              </a:rPr>
              <a:t>Exploratory Data Analysis result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1800" dirty="0">
                <a:solidFill>
                  <a:schemeClr val="tx1"/>
                </a:solidFill>
                <a:latin typeface="Abadi" panose="020B0604020104020204" pitchFamily="34" charset="0"/>
              </a:rPr>
              <a:t>Interactive analytics in screenshots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1800" dirty="0">
                <a:solidFill>
                  <a:schemeClr val="tx1"/>
                </a:solidFill>
                <a:latin typeface="Abadi" panose="020B0604020104020204" pitchFamily="34" charset="0"/>
              </a:rPr>
              <a:t>Predictive Analytics result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CA" sz="2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Presented query result with a short explanation 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179D0-0534-1FB7-A03D-6E345788C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94" y="2814639"/>
            <a:ext cx="9554820" cy="159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Presented query result with a short explanation 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D2230-4E75-403C-AB52-C10A9D97F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38" y="2834198"/>
            <a:ext cx="10497651" cy="245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Presented query result with a short explanation 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ACFA4F-408E-8380-DC35-87C6EA52D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21" y="2901026"/>
            <a:ext cx="10395669" cy="259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2450267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Presented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221E5-3520-8244-BFC4-906101717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26" y="1417739"/>
            <a:ext cx="6657062" cy="490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7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Presented query result with a short explanation 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4C9F06-D33D-FACC-DE5C-372938A10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70" y="2431180"/>
            <a:ext cx="5191850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09" y="1328522"/>
            <a:ext cx="222166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6DF25C-3F39-C0CF-D707-9B8FC468A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705" y="1328522"/>
            <a:ext cx="8134906" cy="47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 landing outcomes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89547E-5C27-E327-A322-3C27A50E8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0" y="3228375"/>
            <a:ext cx="8011643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33340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Attempted to 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Presented query result with a short explanation 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182B4-CA69-3407-25EA-7D1C554C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81" y="3429001"/>
            <a:ext cx="9943854" cy="266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14600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Global Map showing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a United States launch site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Global Map Showing: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6F07B-ADF6-EAC8-9D5E-C763C8A3A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739" y="1376453"/>
            <a:ext cx="6967331" cy="481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30576"/>
            <a:ext cx="10530114" cy="45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 </a:t>
            </a:r>
          </a:p>
          <a:p>
            <a:pPr lvl="1"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recent successes in private space travel, space industry is becoming accessible. Cost of launch continues to remain a competitive advantage against competitors who want enter the space race</a:t>
            </a:r>
          </a:p>
          <a:p>
            <a:pPr lvl="1"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with its first stage reuse capabilities offers a key advantage against its competitors. SpaceX launch costs is about 62 million dollars &amp; SpaceX can reuse stage 1 for future launches to allow for SpaceX to have a competitive advantage.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Problems you want to find answers</a:t>
            </a:r>
          </a:p>
          <a:p>
            <a:pPr lvl="1"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to determine a successfully landing.</a:t>
            </a:r>
          </a:p>
          <a:p>
            <a:pPr lvl="1"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effect do various variables have on the landings.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operating conditions are required to ensure a successful landings.</a:t>
            </a:r>
          </a:p>
          <a:p>
            <a:pPr lvl="1"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Understand how launch sites can effect success rates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30617"/>
            <a:ext cx="448779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Title: Florida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Color-labeled launch outcomes on the map: Red: Failures &amp; Green: Success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Important elements and findings on the screenshot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Florida Launch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9C323-8B65-C041-6817-B399E521A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883" y="1351722"/>
            <a:ext cx="5673264" cy="470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2788198" cy="4314825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screenshot of a selected launch site to its proximities such as railway, highway, coastline with distance calculated and displayed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from water and other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5864C-DDD2-F51E-8004-2836F70A2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954" y="1631053"/>
            <a:ext cx="7532657" cy="353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80930"/>
            <a:ext cx="4209494" cy="904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C66656-3238-233F-07F5-887E6D90A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135" y="1520076"/>
            <a:ext cx="6639852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71253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knn_cv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test data using the method score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573F1-1A70-FBEE-E1CE-55B1C1E75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91" y="1427509"/>
            <a:ext cx="5516418" cy="459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282302" cy="330323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dirty="0"/>
              <a:t>The larger the flight amount at a launch site, the greater the success rate at a launch site.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dirty="0"/>
              <a:t>Launch success rate started to increase in 2013 till 2020.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dirty="0"/>
              <a:t>Orbits ES-L1, GEO, HEO, SSO, VLEO had the most success rate.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dirty="0"/>
              <a:t>KSC LC-39A had the most successful launches of any sites.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dirty="0"/>
              <a:t>The Decision tree classifier is the best machine learning algorithm for this task.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93343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Relevant Asset: Confusion Matrix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tree_cv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the test data using the method score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0A16AF-A4FC-8341-AC18-BB5CD7D71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140" y="1387300"/>
            <a:ext cx="4861051" cy="470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99593"/>
            <a:ext cx="10590415" cy="5138044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0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sz="3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Abadi"/>
              </a:rPr>
              <a:t>Data collection methodology: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000" dirty="0">
                <a:solidFill>
                  <a:schemeClr val="tx1"/>
                </a:solidFill>
                <a:latin typeface="Abadi"/>
              </a:rPr>
              <a:t>SpaceX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000" dirty="0">
                <a:solidFill>
                  <a:schemeClr val="tx1"/>
                </a:solidFill>
                <a:latin typeface="Abadi"/>
              </a:rPr>
              <a:t>Web scrap Falcon 9 and Falcon Heavy launch records from Wikipedia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000" dirty="0">
                <a:solidFill>
                  <a:schemeClr val="tx1"/>
                </a:solidFill>
                <a:latin typeface="Abadi"/>
              </a:rPr>
              <a:t>Wikipedia URL: </a:t>
            </a:r>
            <a:r>
              <a:rPr lang="en-US" sz="6000" dirty="0">
                <a:solidFill>
                  <a:schemeClr val="tx1"/>
                </a:solidFill>
                <a:latin typeface="Abadi"/>
                <a:hlinkClick r:id="rId4"/>
              </a:rPr>
              <a:t>https://en.wikipedia.org/wiki/List_of_Falcon_9_and_Falcon_Heavy_launches</a:t>
            </a:r>
            <a:r>
              <a:rPr lang="en-US" sz="6000" dirty="0">
                <a:solidFill>
                  <a:schemeClr val="tx1"/>
                </a:solidFill>
                <a:latin typeface="Abadi"/>
              </a:rPr>
              <a:t>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000" dirty="0">
                <a:solidFill>
                  <a:schemeClr val="tx1"/>
                </a:solidFill>
                <a:latin typeface="Abadi"/>
              </a:rPr>
              <a:t>Determined labels for training the supervised models by converting mission outcomes in to training labels (0-unsuccessful, 1-successful)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000" dirty="0">
                <a:solidFill>
                  <a:schemeClr val="tx1"/>
                </a:solidFill>
                <a:latin typeface="Abadi"/>
              </a:rPr>
              <a:t>One-hot encoding was applied to categorical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Abadi"/>
              </a:rPr>
              <a:t>Perform interactive visual analytics using Folium and </a:t>
            </a:r>
            <a:r>
              <a:rPr lang="en-US" sz="6400" dirty="0" err="1">
                <a:solidFill>
                  <a:schemeClr val="tx1"/>
                </a:solidFill>
                <a:latin typeface="Abadi"/>
              </a:rPr>
              <a:t>Plotly</a:t>
            </a:r>
            <a:r>
              <a:rPr lang="en-US" sz="6400" dirty="0">
                <a:solidFill>
                  <a:schemeClr val="tx1"/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000" dirty="0">
                <a:solidFill>
                  <a:schemeClr val="tx1"/>
                </a:solidFill>
                <a:latin typeface="Abadi"/>
              </a:rPr>
              <a:t>How to build, tune, evaluate classification models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70991"/>
            <a:ext cx="10515600" cy="470597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launch &amp; Relevant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Read .json: Used a .json() function call using python pandas dataframe using .json_normalize() to use on the response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new Dataframe to CSV format (to use in later steps/phases)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Sources of Data: SpaceX API &amp; web scraping from Wikipedia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Falson9 html page: HTTP GET method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from HTML response for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Parse the table and convert it to a pandas dataframe on-going analysis.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9"/>
            <a:ext cx="5461000" cy="4172528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37756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SpaceX REST using key phrases and flowchart presented here with flow or sequence of operations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My GitHub URL of the completed SpaceX API calls found here:  as an external reference and peer-review purpose is:</a:t>
            </a:r>
            <a:r>
              <a:rPr lang="en-CA" sz="2400" dirty="0">
                <a:hlinkClick r:id="rId2"/>
              </a:rPr>
              <a:t> </a:t>
            </a:r>
            <a:r>
              <a:rPr lang="en-CA" sz="2400" dirty="0" err="1">
                <a:hlinkClick r:id="rId2"/>
              </a:rPr>
              <a:t>ClickstreamConsultingInc</a:t>
            </a:r>
            <a:r>
              <a:rPr lang="en-CA" sz="2400" dirty="0">
                <a:hlinkClick r:id="rId2"/>
              </a:rPr>
              <a:t>/Data-Sci-Capstone-SpaceX: IBM Data Science Professional (github.com)</a:t>
            </a:r>
            <a:r>
              <a:rPr lang="en-US" sz="2400" dirty="0">
                <a:solidFill>
                  <a:srgbClr val="1C7DDB"/>
                </a:solidFill>
                <a:latin typeface="Abadi" panose="020B0604020104020204" pitchFamily="34" charset="0"/>
              </a:rPr>
              <a:t>, 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was an earlier use of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Python which was key.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0E9B10-19A8-4693-C69A-133AB1FD1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765878"/>
            <a:ext cx="5461000" cy="41989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325A9-0ECF-0429-D68A-E3E59B14531F}"/>
              </a:ext>
            </a:extLst>
          </p:cNvPr>
          <p:cNvSpPr txBox="1"/>
          <p:nvPr/>
        </p:nvSpPr>
        <p:spPr>
          <a:xfrm>
            <a:off x="5910262" y="6041726"/>
            <a:ext cx="161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Screenshot 1.0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54502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is the code after implementing the correct steps to scrape the data in the table below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My GitHub URL for the completed web scraping notebook, as an external reference and peer-review purpose is: </a:t>
            </a:r>
            <a:r>
              <a:rPr lang="en-CA" sz="1800" dirty="0">
                <a:hlinkClick r:id="rId3"/>
              </a:rPr>
              <a:t>Data-Sci-Capstone-SpaceX/</a:t>
            </a:r>
            <a:r>
              <a:rPr lang="en-CA" sz="1800" dirty="0" err="1">
                <a:hlinkClick r:id="rId3"/>
              </a:rPr>
              <a:t>jupyter</a:t>
            </a:r>
            <a:r>
              <a:rPr lang="en-CA" sz="1800" dirty="0">
                <a:hlinkClick r:id="rId3"/>
              </a:rPr>
              <a:t>-labs-</a:t>
            </a:r>
            <a:r>
              <a:rPr lang="en-CA" sz="1800" dirty="0" err="1">
                <a:hlinkClick r:id="rId3"/>
              </a:rPr>
              <a:t>webscraping.ipynb</a:t>
            </a:r>
            <a:r>
              <a:rPr lang="en-CA" sz="1800" dirty="0">
                <a:hlinkClick r:id="rId3"/>
              </a:rPr>
              <a:t> at main · </a:t>
            </a:r>
            <a:r>
              <a:rPr lang="en-CA" sz="1800" dirty="0" err="1">
                <a:hlinkClick r:id="rId3"/>
              </a:rPr>
              <a:t>ClickstreamConsultingInc</a:t>
            </a:r>
            <a:r>
              <a:rPr lang="en-CA" sz="1800" dirty="0">
                <a:hlinkClick r:id="rId3"/>
              </a:rPr>
              <a:t>/Data-Sci-Capstone-SpaceX (github.com)</a:t>
            </a:r>
            <a:r>
              <a:rPr lang="en-CA" sz="1800" dirty="0"/>
              <a:t>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9EA1B4-3CCB-31CE-6BD8-DA9BF1C7B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2" y="1792288"/>
            <a:ext cx="5428486" cy="42068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ECD93F-92F8-4DFE-77A0-58DDB80CC38D}"/>
              </a:ext>
            </a:extLst>
          </p:cNvPr>
          <p:cNvSpPr txBox="1"/>
          <p:nvPr/>
        </p:nvSpPr>
        <p:spPr>
          <a:xfrm>
            <a:off x="5910262" y="6041726"/>
            <a:ext cx="161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Screenshot 2.0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155be751-a274-42e8-93fb-f39d3b9bccc8"/>
    <ds:schemaRef ds:uri="http://schemas.microsoft.com/office/infopath/2007/PartnerControls"/>
    <ds:schemaRef ds:uri="f80a141d-92ca-4d3d-9308-f7e7b1d44ce8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6304</TotalTime>
  <Words>2312</Words>
  <Application>Microsoft Office PowerPoint</Application>
  <PresentationFormat>Widescreen</PresentationFormat>
  <Paragraphs>307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Abadi</vt:lpstr>
      <vt:lpstr>Arial</vt:lpstr>
      <vt:lpstr>Calibri</vt:lpstr>
      <vt:lpstr>Courier New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Wrangling: Table 1.0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Randeep Dosanjh</cp:lastModifiedBy>
  <cp:revision>232</cp:revision>
  <dcterms:created xsi:type="dcterms:W3CDTF">2021-04-29T18:58:34Z</dcterms:created>
  <dcterms:modified xsi:type="dcterms:W3CDTF">2024-09-20T04:40:27Z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